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296" r:id="rId6"/>
    <p:sldId id="273" r:id="rId7"/>
    <p:sldId id="277" r:id="rId8"/>
    <p:sldId id="298" r:id="rId9"/>
    <p:sldId id="276" r:id="rId10"/>
    <p:sldId id="299" r:id="rId11"/>
    <p:sldId id="275" r:id="rId12"/>
    <p:sldId id="278" r:id="rId13"/>
    <p:sldId id="283" r:id="rId14"/>
    <p:sldId id="279" r:id="rId15"/>
    <p:sldId id="285" r:id="rId16"/>
    <p:sldId id="287" r:id="rId17"/>
    <p:sldId id="286" r:id="rId18"/>
    <p:sldId id="288" r:id="rId19"/>
    <p:sldId id="280" r:id="rId20"/>
    <p:sldId id="289" r:id="rId21"/>
    <p:sldId id="290" r:id="rId22"/>
    <p:sldId id="291" r:id="rId23"/>
    <p:sldId id="292" r:id="rId24"/>
    <p:sldId id="293" r:id="rId25"/>
    <p:sldId id="294" r:id="rId26"/>
    <p:sldId id="281" r:id="rId27"/>
    <p:sldId id="297" r:id="rId28"/>
    <p:sldId id="300" r:id="rId29"/>
    <p:sldId id="301" r:id="rId30"/>
    <p:sldId id="302" r:id="rId31"/>
    <p:sldId id="306" r:id="rId32"/>
    <p:sldId id="303" r:id="rId33"/>
    <p:sldId id="304" r:id="rId34"/>
    <p:sldId id="305" r:id="rId35"/>
    <p:sldId id="307" r:id="rId36"/>
    <p:sldId id="309" r:id="rId37"/>
    <p:sldId id="308" r:id="rId38"/>
  </p:sldIdLst>
  <p:sldSz cx="12188825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6" autoAdjust="0"/>
  </p:normalViewPr>
  <p:slideViewPr>
    <p:cSldViewPr showGuides="1">
      <p:cViewPr varScale="1">
        <p:scale>
          <a:sx n="86" d="100"/>
          <a:sy n="86" d="100"/>
        </p:scale>
        <p:origin x="514" y="6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b="1" dirty="0">
              <a:latin typeface="+mj-ea"/>
              <a:ea typeface="+mj-ea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B9575D2-2748-42AA-B14F-D401967BC4BA}" type="datetime2">
              <a:rPr lang="zh-TW" altLang="en-US" b="1" smtClean="0">
                <a:latin typeface="+mj-ea"/>
                <a:ea typeface="+mj-ea"/>
              </a:rPr>
              <a:t>2021年1月12日</a:t>
            </a:fld>
            <a:endParaRPr lang="zh-TW" altLang="en-US" b="1" dirty="0">
              <a:latin typeface="+mj-ea"/>
              <a:ea typeface="+mj-ea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b="1" dirty="0">
              <a:latin typeface="+mj-ea"/>
              <a:ea typeface="+mj-ea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en-US" altLang="zh-TW" b="1" smtClean="0">
                <a:latin typeface="+mj-ea"/>
                <a:ea typeface="+mj-ea"/>
              </a:rPr>
              <a:t>‹#›</a:t>
            </a:fld>
            <a:endParaRPr lang="zh-TW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>
                <a:latin typeface="+mj-ea"/>
                <a:ea typeface="+mj-ea"/>
              </a:defRPr>
            </a:lvl1pPr>
          </a:lstStyle>
          <a:p>
            <a:fld id="{D483F0FF-D51E-42C6-9123-2966B0EADBDB}" type="datetime2">
              <a:rPr lang="zh-TW" altLang="en-US" smtClean="0"/>
              <a:pPr/>
              <a:t>2021年1月12日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>
                <a:latin typeface="+mj-ea"/>
                <a:ea typeface="+mj-ea"/>
              </a:defRPr>
            </a:lvl1pPr>
          </a:lstStyle>
          <a:p>
            <a:fld id="{6BB98AFB-CB0D-4DFE-87B9-B4B0D0DE73CD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1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b="1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2pPr>
    <a:lvl3pPr marL="914400" algn="l" defTabSz="914400" rtl="0" eaLnBrk="1" latinLnBrk="0" hangingPunct="1">
      <a:defRPr sz="1200" b="1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3pPr>
    <a:lvl4pPr marL="1371600" algn="l" defTabSz="914400" rtl="0" eaLnBrk="1" latinLnBrk="0" hangingPunct="1">
      <a:defRPr sz="1200" b="1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4pPr>
    <a:lvl5pPr marL="1828800" algn="l" defTabSz="914400" rtl="0" eaLnBrk="1" latinLnBrk="0" hangingPunct="1">
      <a:defRPr sz="1200" b="1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9943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7269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600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1797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8837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137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3419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517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9402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5833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2119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540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6717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0079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672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6733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33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599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3334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6176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4110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2170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3812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5499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zh-TW" smtClean="0"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00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F140EB5-2BF4-4F73-831F-8FF554C6131A}" type="datetime2">
              <a:rPr lang="zh-TW" altLang="en-US" smtClean="0"/>
              <a:pPr/>
              <a:t>2021年1月12日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3EDBB72-F4F6-468B-A7F6-25883BEB9BB1}" type="datetime2">
              <a:rPr lang="zh-TW" altLang="en-US" smtClean="0"/>
              <a:pPr/>
              <a:t>2021年1月12日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BF77D93-024F-46C2-824C-D62F95C8BE35}" type="datetime2">
              <a:rPr lang="zh-TW" altLang="en-US" smtClean="0"/>
              <a:pPr/>
              <a:t>2021年1月12日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80BDB57-698E-4982-AF7F-41AEB70F6F83}" type="datetime2">
              <a:rPr lang="zh-TW" altLang="en-US" smtClean="0"/>
              <a:pPr/>
              <a:t>2021年1月12日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CCC87C0-2BEB-41B0-810E-0D820E13889F}" type="datetime2">
              <a:rPr lang="zh-TW" altLang="en-US" smtClean="0"/>
              <a:pPr/>
              <a:t>2021年1月12日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60212C9-03D4-45AB-B216-B32DC5452EDD}" type="datetime2">
              <a:rPr lang="zh-TW" altLang="en-US" smtClean="0"/>
              <a:pPr/>
              <a:t>2021年1月12日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4B79F19-2837-4842-9171-E1231D551C0E}" type="datetime2">
              <a:rPr lang="zh-TW" altLang="en-US" smtClean="0"/>
              <a:pPr/>
              <a:t>2021年1月12日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B92162C-EB02-4CF4-B552-2D778858CCF5}" type="datetime2">
              <a:rPr lang="zh-TW" altLang="en-US" smtClean="0"/>
              <a:pPr/>
              <a:t>2021年1月12日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33E5719-DBFC-4467-8CD2-65F72A6FD6CF}" type="datetime2">
              <a:rPr lang="zh-TW" altLang="en-US" smtClean="0"/>
              <a:pPr/>
              <a:t>2021年1月12日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defRPr sz="3600" b="1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C3FB3ED-4915-4CAA-8A41-C45860D7A42F}" type="datetime2">
              <a:rPr lang="zh-TW" altLang="en-US" smtClean="0"/>
              <a:pPr/>
              <a:t>2021年1月12日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defRPr sz="3600" b="1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fld id="{606FFB69-BB74-433F-B5CD-B62A9F136EC7}" type="datetime2">
              <a:rPr lang="zh-TW" altLang="en-US" smtClean="0"/>
              <a:pPr/>
              <a:t>2021年1月12日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fld id="{AAEAE4A8-A6E5-453E-B946-FB774B73F48C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ea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b="0" kern="1200">
          <a:solidFill>
            <a:schemeClr val="tx1">
              <a:lumMod val="65000"/>
              <a:lumOff val="35000"/>
            </a:schemeClr>
          </a:solidFill>
          <a:latin typeface="+mj-ea"/>
          <a:ea typeface="+mj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b="0" kern="1200">
          <a:solidFill>
            <a:schemeClr val="tx1">
              <a:lumMod val="65000"/>
              <a:lumOff val="35000"/>
            </a:schemeClr>
          </a:solidFill>
          <a:latin typeface="+mj-ea"/>
          <a:ea typeface="+mj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b="0" kern="1200">
          <a:solidFill>
            <a:schemeClr val="tx1">
              <a:lumMod val="65000"/>
              <a:lumOff val="35000"/>
            </a:schemeClr>
          </a:solidFill>
          <a:latin typeface="+mj-ea"/>
          <a:ea typeface="+mj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b="0" kern="1200">
          <a:solidFill>
            <a:schemeClr val="tx1">
              <a:lumMod val="65000"/>
              <a:lumOff val="35000"/>
            </a:schemeClr>
          </a:solidFill>
          <a:latin typeface="+mj-ea"/>
          <a:ea typeface="+mj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b="0" kern="1200">
          <a:solidFill>
            <a:schemeClr val="tx1">
              <a:lumMod val="65000"/>
              <a:lumOff val="35000"/>
            </a:schemeClr>
          </a:solidFill>
          <a:latin typeface="+mj-ea"/>
          <a:ea typeface="+mj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solidFill>
                  <a:schemeClr val="tx1"/>
                </a:solidFill>
                <a:latin typeface="STFangsong" panose="02010600040101010101" pitchFamily="2" charset="-122"/>
                <a:ea typeface="STFangsong" panose="02010600040101010101" pitchFamily="2" charset="-122"/>
                <a:sym typeface="新細明體" panose="02020500000000000000" pitchFamily="18" charset="-120"/>
              </a:rPr>
              <a:t>JS Final Project</a:t>
            </a:r>
            <a:endParaRPr lang="zh-TW" altLang="en-US" dirty="0">
              <a:solidFill>
                <a:schemeClr val="tx1"/>
              </a:solidFill>
              <a:latin typeface="STFangsong" panose="02010600040101010101" pitchFamily="2" charset="-122"/>
              <a:ea typeface="STFangsong" panose="02010600040101010101" pitchFamily="2" charset="-122"/>
              <a:sym typeface="新細明體" panose="02020500000000000000" pitchFamily="18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94386" y="3200400"/>
            <a:ext cx="5029201" cy="1397000"/>
          </a:xfrm>
        </p:spPr>
        <p:txBody>
          <a:bodyPr rtlCol="0"/>
          <a:lstStyle/>
          <a:p>
            <a:pPr rtl="0"/>
            <a:r>
              <a:rPr lang="en-US" altLang="zh-TW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sym typeface="新細明體" panose="02020500000000000000" pitchFamily="18" charset="-120"/>
              </a:rPr>
              <a:t>0612005 </a:t>
            </a:r>
            <a:r>
              <a:rPr lang="zh-TW" altLang="en-US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sym typeface="新細明體" panose="02020500000000000000" pitchFamily="18" charset="-120"/>
              </a:rPr>
              <a:t>林政誠</a:t>
            </a:r>
            <a:endParaRPr lang="en-US" altLang="zh-TW" dirty="0">
              <a:solidFill>
                <a:schemeClr val="tx1"/>
              </a:solidFill>
              <a:latin typeface="STZhongsong" panose="02010600040101010101" pitchFamily="2" charset="-122"/>
              <a:ea typeface="STZhongsong" panose="02010600040101010101" pitchFamily="2" charset="-122"/>
              <a:sym typeface="新細明體" panose="02020500000000000000" pitchFamily="18" charset="-120"/>
            </a:endParaRPr>
          </a:p>
          <a:p>
            <a:pPr rtl="0"/>
            <a:r>
              <a:rPr lang="en-US" altLang="zh-TW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sym typeface="新細明體" panose="02020500000000000000" pitchFamily="18" charset="-120"/>
              </a:rPr>
              <a:t>0612020</a:t>
            </a:r>
            <a:r>
              <a:rPr lang="zh-TW" altLang="en-US" dirty="0">
                <a:solidFill>
                  <a:schemeClr val="tx1"/>
                </a:solidFill>
                <a:latin typeface="STZhongsong" panose="02010600040101010101" pitchFamily="2" charset="-122"/>
                <a:ea typeface="STZhongsong" panose="02010600040101010101" pitchFamily="2" charset="-122"/>
                <a:sym typeface="新細明體" panose="02020500000000000000" pitchFamily="18" charset="-120"/>
              </a:rPr>
              <a:t> 吳峻陞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504612" y="6341478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1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843" y="2213153"/>
            <a:ext cx="7505938" cy="422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5180C5F-FC6D-4244-8701-F16D030A4390}"/>
              </a:ext>
            </a:extLst>
          </p:cNvPr>
          <p:cNvSpPr txBox="1"/>
          <p:nvPr/>
        </p:nvSpPr>
        <p:spPr>
          <a:xfrm>
            <a:off x="1141412" y="685800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start.html/</a:t>
            </a:r>
            <a:r>
              <a:rPr lang="en-US" altLang="zh-TW" sz="4400" dirty="0" err="1"/>
              <a:t>css</a:t>
            </a:r>
            <a:endParaRPr lang="en-US" altLang="zh-TW" sz="4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B2939E7-1E6C-4865-B896-893FAE49A54B}"/>
              </a:ext>
            </a:extLst>
          </p:cNvPr>
          <p:cNvSpPr txBox="1"/>
          <p:nvPr/>
        </p:nvSpPr>
        <p:spPr>
          <a:xfrm>
            <a:off x="1137407" y="2078773"/>
            <a:ext cx="8001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800" dirty="0" err="1"/>
              <a:t>rgba</a:t>
            </a:r>
            <a:r>
              <a:rPr lang="en-US" altLang="zh-TW" sz="2800" dirty="0"/>
              <a:t>(0, 0, 0, 0.6)</a:t>
            </a:r>
          </a:p>
          <a:p>
            <a:pPr marL="342900" indent="-342900">
              <a:buAutoNum type="arabicPeriod"/>
            </a:pPr>
            <a:endParaRPr lang="en-US" altLang="zh-TW" sz="2800" dirty="0"/>
          </a:p>
          <a:p>
            <a:pPr marL="342900" indent="-342900">
              <a:buAutoNum type="arabicPeriod"/>
            </a:pPr>
            <a:r>
              <a:rPr lang="en-US" altLang="zh-TW" sz="2800" dirty="0"/>
              <a:t>a </a:t>
            </a:r>
            <a:r>
              <a:rPr lang="en-US" altLang="zh-TW" sz="2800" dirty="0" err="1"/>
              <a:t>href</a:t>
            </a:r>
            <a:endParaRPr lang="en-US" altLang="zh-TW" sz="2800" dirty="0"/>
          </a:p>
          <a:p>
            <a:pPr marL="342900" indent="-342900">
              <a:buAutoNum type="arabicPeriod"/>
            </a:pPr>
            <a:endParaRPr lang="en-US" altLang="zh-TW" sz="2800" dirty="0"/>
          </a:p>
          <a:p>
            <a:pPr marL="342900" indent="-342900">
              <a:buAutoNum type="arabicPeriod"/>
            </a:pPr>
            <a:r>
              <a:rPr lang="en-US" altLang="zh-TW" sz="2800" dirty="0"/>
              <a:t>:active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504612" y="6341478"/>
            <a:ext cx="394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10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6923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5180C5F-FC6D-4244-8701-F16D030A4390}"/>
              </a:ext>
            </a:extLst>
          </p:cNvPr>
          <p:cNvSpPr txBox="1"/>
          <p:nvPr/>
        </p:nvSpPr>
        <p:spPr>
          <a:xfrm>
            <a:off x="1141412" y="685800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Functionality</a:t>
            </a:r>
            <a:endParaRPr lang="zh-TW" altLang="en-US" sz="4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B2939E7-1E6C-4865-B896-893FAE49A54B}"/>
              </a:ext>
            </a:extLst>
          </p:cNvPr>
          <p:cNvSpPr txBox="1"/>
          <p:nvPr/>
        </p:nvSpPr>
        <p:spPr>
          <a:xfrm>
            <a:off x="1137407" y="2078773"/>
            <a:ext cx="8001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</a:rPr>
              <a:t> Coverage =&gt; start.html</a:t>
            </a:r>
          </a:p>
          <a:p>
            <a:pPr marL="342900" indent="-342900">
              <a:buAutoNum type="arabicPeriod"/>
            </a:pPr>
            <a:endParaRPr lang="en-US" altLang="zh-TW" sz="2800" dirty="0"/>
          </a:p>
          <a:p>
            <a:pPr marL="342900" indent="-342900">
              <a:buFontTx/>
              <a:buAutoNum type="arabicPeriod"/>
            </a:pPr>
            <a:r>
              <a:rPr lang="en-US" altLang="zh-TW" sz="2800" dirty="0"/>
              <a:t> Transmission =&gt; enter.html / hw.html</a:t>
            </a:r>
          </a:p>
          <a:p>
            <a:pPr marL="342900" indent="-342900">
              <a:buFontTx/>
              <a:buAutoNum type="arabicPeriod"/>
            </a:pPr>
            <a:endParaRPr lang="en-US" altLang="zh-TW" sz="2800" dirty="0"/>
          </a:p>
          <a:p>
            <a:pPr marL="342900" indent="-342900">
              <a:buAutoNum type="arabicPeriod"/>
            </a:pP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</a:rPr>
              <a:t> Game =&gt; game.html</a:t>
            </a:r>
          </a:p>
          <a:p>
            <a:pPr marL="342900" indent="-342900">
              <a:buAutoNum type="arabicPeriod"/>
            </a:pPr>
            <a:endParaRPr lang="en-US" altLang="zh-TW" sz="28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</a:rPr>
              <a:t> Animal Image Reverse Search =&gt; Search.html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DA0FFE1-C0DD-46B1-A5D8-680BB86A2913}"/>
              </a:ext>
            </a:extLst>
          </p:cNvPr>
          <p:cNvSpPr txBox="1"/>
          <p:nvPr/>
        </p:nvSpPr>
        <p:spPr>
          <a:xfrm>
            <a:off x="1141412" y="6858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Functionality &amp; Coding Structure</a:t>
            </a:r>
            <a:endParaRPr lang="zh-TW" altLang="en-US" sz="4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504612" y="6341478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11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351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844" y="2213154"/>
            <a:ext cx="7505938" cy="422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5180C5F-FC6D-4244-8701-F16D030A4390}"/>
              </a:ext>
            </a:extLst>
          </p:cNvPr>
          <p:cNvSpPr txBox="1"/>
          <p:nvPr/>
        </p:nvSpPr>
        <p:spPr>
          <a:xfrm>
            <a:off x="1141412" y="685800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enter.html/</a:t>
            </a:r>
            <a:r>
              <a:rPr lang="en-US" altLang="zh-TW" sz="4400" dirty="0" err="1"/>
              <a:t>css</a:t>
            </a:r>
            <a:r>
              <a:rPr lang="en-US" altLang="zh-TW" sz="4400" dirty="0"/>
              <a:t>/</a:t>
            </a:r>
            <a:r>
              <a:rPr lang="en-US" altLang="zh-TW" sz="4400" dirty="0" err="1"/>
              <a:t>js</a:t>
            </a:r>
            <a:endParaRPr lang="en-US" altLang="zh-TW" sz="4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B2939E7-1E6C-4865-B896-893FAE49A54B}"/>
              </a:ext>
            </a:extLst>
          </p:cNvPr>
          <p:cNvSpPr txBox="1"/>
          <p:nvPr/>
        </p:nvSpPr>
        <p:spPr>
          <a:xfrm>
            <a:off x="1137407" y="2078773"/>
            <a:ext cx="8001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- border-radius: 100%</a:t>
            </a:r>
          </a:p>
          <a:p>
            <a:pPr marL="342900" indent="-342900">
              <a:buAutoNum type="arabicPeriod"/>
            </a:pPr>
            <a:endParaRPr lang="en-US" altLang="zh-TW" sz="2800" dirty="0"/>
          </a:p>
          <a:p>
            <a:r>
              <a:rPr lang="en-US" altLang="zh-TW" sz="2800" dirty="0"/>
              <a:t>- </a:t>
            </a:r>
            <a:r>
              <a:rPr lang="en-US" altLang="zh-TW" sz="2800" dirty="0" err="1"/>
              <a:t>document.createTextNode</a:t>
            </a:r>
            <a:endParaRPr lang="en-US" altLang="zh-TW" sz="2800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TW" sz="2800" b="1" dirty="0">
              <a:solidFill>
                <a:srgbClr val="FF0000"/>
              </a:solidFill>
            </a:endParaRPr>
          </a:p>
          <a:p>
            <a:r>
              <a:rPr lang="en-US" altLang="zh-TW" sz="2800" dirty="0"/>
              <a:t>- </a:t>
            </a:r>
            <a:r>
              <a:rPr lang="en-US" altLang="zh-TW" sz="2800" dirty="0" err="1"/>
              <a:t>randint</a:t>
            </a:r>
            <a:r>
              <a:rPr lang="en-US" altLang="zh-TW" sz="2800" dirty="0"/>
              <a:t> - </a:t>
            </a:r>
            <a:r>
              <a:rPr lang="en-US" altLang="zh-TW" sz="2800" b="1" dirty="0"/>
              <a:t>±</a:t>
            </a:r>
            <a:r>
              <a:rPr lang="en-US" altLang="zh-TW" sz="2800" dirty="0"/>
              <a:t>speed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504612" y="6341478"/>
            <a:ext cx="398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12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6282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844" y="2213154"/>
            <a:ext cx="7505938" cy="422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5180C5F-FC6D-4244-8701-F16D030A4390}"/>
              </a:ext>
            </a:extLst>
          </p:cNvPr>
          <p:cNvSpPr txBox="1"/>
          <p:nvPr/>
        </p:nvSpPr>
        <p:spPr>
          <a:xfrm>
            <a:off x="1141412" y="685800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enter.html/</a:t>
            </a:r>
            <a:r>
              <a:rPr lang="en-US" altLang="zh-TW" sz="4400" dirty="0" err="1"/>
              <a:t>css</a:t>
            </a:r>
            <a:r>
              <a:rPr lang="en-US" altLang="zh-TW" sz="4400" dirty="0"/>
              <a:t>/</a:t>
            </a:r>
            <a:r>
              <a:rPr lang="en-US" altLang="zh-TW" sz="4400" dirty="0" err="1"/>
              <a:t>js</a:t>
            </a:r>
            <a:endParaRPr lang="en-US" altLang="zh-TW" sz="4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B2939E7-1E6C-4865-B896-893FAE49A54B}"/>
              </a:ext>
            </a:extLst>
          </p:cNvPr>
          <p:cNvSpPr txBox="1"/>
          <p:nvPr/>
        </p:nvSpPr>
        <p:spPr>
          <a:xfrm>
            <a:off x="1137407" y="2078773"/>
            <a:ext cx="8001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- distance</a:t>
            </a:r>
          </a:p>
          <a:p>
            <a:pPr marL="342900" indent="-342900">
              <a:buAutoNum type="arabicPeriod" startAt="4"/>
            </a:pPr>
            <a:endParaRPr lang="en-US" altLang="zh-TW" sz="2800" dirty="0"/>
          </a:p>
          <a:p>
            <a:r>
              <a:rPr lang="en-US" altLang="zh-TW" sz="2800" dirty="0"/>
              <a:t>- click event</a:t>
            </a:r>
          </a:p>
          <a:p>
            <a:pPr marL="342900" indent="-342900">
              <a:buAutoNum type="arabicPeriod" startAt="4"/>
            </a:pPr>
            <a:endParaRPr lang="en-US" altLang="zh-TW" sz="2800" dirty="0"/>
          </a:p>
          <a:p>
            <a:r>
              <a:rPr lang="en-US" altLang="zh-TW" sz="2800" dirty="0"/>
              <a:t>- </a:t>
            </a:r>
            <a:r>
              <a:rPr lang="en-US" altLang="zh-TW" sz="2800" dirty="0" err="1"/>
              <a:t>e.clientX</a:t>
            </a:r>
            <a:r>
              <a:rPr lang="en-US" altLang="zh-TW" sz="2800" dirty="0"/>
              <a:t>, </a:t>
            </a:r>
            <a:r>
              <a:rPr lang="en-US" altLang="zh-TW" sz="2800" dirty="0" err="1"/>
              <a:t>e.clientY</a:t>
            </a:r>
            <a:endParaRPr lang="en-US" altLang="zh-TW" sz="2800" b="1" dirty="0">
              <a:solidFill>
                <a:srgbClr val="FF0000"/>
              </a:solidFill>
            </a:endParaRPr>
          </a:p>
          <a:p>
            <a:pPr marL="342900" indent="-342900">
              <a:buAutoNum type="arabicPeriod" startAt="4"/>
            </a:pPr>
            <a:endParaRPr lang="en-US" altLang="zh-TW" sz="2800" b="1" dirty="0">
              <a:solidFill>
                <a:srgbClr val="FF0000"/>
              </a:solidFill>
            </a:endParaRPr>
          </a:p>
          <a:p>
            <a:r>
              <a:rPr lang="en-US" altLang="zh-TW" sz="2800" dirty="0"/>
              <a:t>- :hover, :active</a:t>
            </a:r>
          </a:p>
          <a:p>
            <a:pPr marL="342900" indent="-342900">
              <a:buAutoNum type="arabicPeriod" startAt="4"/>
            </a:pPr>
            <a:endParaRPr lang="en-US" altLang="zh-TW" sz="2800" dirty="0"/>
          </a:p>
          <a:p>
            <a:r>
              <a:rPr lang="en-US" altLang="zh-TW" sz="2800" dirty="0"/>
              <a:t>Back To Homepage</a:t>
            </a:r>
          </a:p>
          <a:p>
            <a:r>
              <a:rPr lang="en-US" altLang="zh-TW" sz="2800" dirty="0"/>
              <a:t>Back To Previous Page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504612" y="6341478"/>
            <a:ext cx="397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13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6212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5180C5F-FC6D-4244-8701-F16D030A4390}"/>
              </a:ext>
            </a:extLst>
          </p:cNvPr>
          <p:cNvSpPr txBox="1"/>
          <p:nvPr/>
        </p:nvSpPr>
        <p:spPr>
          <a:xfrm>
            <a:off x="1141412" y="685800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hw1.html/</a:t>
            </a:r>
            <a:r>
              <a:rPr lang="en-US" altLang="zh-TW" sz="4400" dirty="0" err="1"/>
              <a:t>css</a:t>
            </a:r>
            <a:r>
              <a:rPr lang="en-US" altLang="zh-TW" sz="4400" dirty="0"/>
              <a:t>/</a:t>
            </a:r>
            <a:r>
              <a:rPr lang="en-US" altLang="zh-TW" sz="4400" dirty="0" err="1"/>
              <a:t>js</a:t>
            </a:r>
            <a:endParaRPr lang="en-US" altLang="zh-TW" sz="4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B2939E7-1E6C-4865-B896-893FAE49A54B}"/>
              </a:ext>
            </a:extLst>
          </p:cNvPr>
          <p:cNvSpPr txBox="1"/>
          <p:nvPr/>
        </p:nvSpPr>
        <p:spPr>
          <a:xfrm>
            <a:off x="1137407" y="2078773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- option value</a:t>
            </a:r>
          </a:p>
        </p:txBody>
      </p:sp>
      <p:pic>
        <p:nvPicPr>
          <p:cNvPr id="3074" name="Picture 2" descr="h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532" y="2078773"/>
            <a:ext cx="7519250" cy="3542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1504612" y="6341478"/>
            <a:ext cx="395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14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0885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hw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533" y="2095102"/>
            <a:ext cx="7519250" cy="426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5180C5F-FC6D-4244-8701-F16D030A4390}"/>
              </a:ext>
            </a:extLst>
          </p:cNvPr>
          <p:cNvSpPr txBox="1"/>
          <p:nvPr/>
        </p:nvSpPr>
        <p:spPr>
          <a:xfrm>
            <a:off x="1141412" y="685800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hw5.html/</a:t>
            </a:r>
            <a:r>
              <a:rPr lang="en-US" altLang="zh-TW" sz="4400" dirty="0" err="1"/>
              <a:t>css</a:t>
            </a:r>
            <a:r>
              <a:rPr lang="en-US" altLang="zh-TW" sz="4400" dirty="0"/>
              <a:t>/</a:t>
            </a:r>
            <a:r>
              <a:rPr lang="en-US" altLang="zh-TW" sz="4400" dirty="0" err="1"/>
              <a:t>js</a:t>
            </a:r>
            <a:endParaRPr lang="en-US" altLang="zh-TW" sz="4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B2939E7-1E6C-4865-B896-893FAE49A54B}"/>
              </a:ext>
            </a:extLst>
          </p:cNvPr>
          <p:cNvSpPr txBox="1"/>
          <p:nvPr/>
        </p:nvSpPr>
        <p:spPr>
          <a:xfrm>
            <a:off x="1137407" y="2078773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- input button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504612" y="6341478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15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8627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5180C5F-FC6D-4244-8701-F16D030A4390}"/>
              </a:ext>
            </a:extLst>
          </p:cNvPr>
          <p:cNvSpPr txBox="1"/>
          <p:nvPr/>
        </p:nvSpPr>
        <p:spPr>
          <a:xfrm>
            <a:off x="1141412" y="685800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Functionality</a:t>
            </a:r>
            <a:endParaRPr lang="zh-TW" altLang="en-US" sz="4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B2939E7-1E6C-4865-B896-893FAE49A54B}"/>
              </a:ext>
            </a:extLst>
          </p:cNvPr>
          <p:cNvSpPr txBox="1"/>
          <p:nvPr/>
        </p:nvSpPr>
        <p:spPr>
          <a:xfrm>
            <a:off x="1137407" y="2078773"/>
            <a:ext cx="8001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</a:rPr>
              <a:t> Coverage =&gt; start.html</a:t>
            </a:r>
          </a:p>
          <a:p>
            <a:pPr marL="342900" indent="-342900">
              <a:buAutoNum type="arabicPeriod"/>
            </a:pPr>
            <a:endParaRPr lang="en-US" altLang="zh-TW" sz="28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</a:rPr>
              <a:t> Transmission =&gt; enter.html / hw.html</a:t>
            </a:r>
          </a:p>
          <a:p>
            <a:pPr marL="342900" indent="-342900">
              <a:buFontTx/>
              <a:buAutoNum type="arabicPeriod"/>
            </a:pPr>
            <a:endParaRPr lang="en-US" altLang="zh-TW" sz="2800" dirty="0"/>
          </a:p>
          <a:p>
            <a:pPr marL="342900" indent="-342900">
              <a:buAutoNum type="arabicPeriod"/>
            </a:pPr>
            <a:r>
              <a:rPr lang="en-US" altLang="zh-TW" sz="2800" dirty="0"/>
              <a:t> Game =&gt; game.html</a:t>
            </a:r>
          </a:p>
          <a:p>
            <a:pPr marL="342900" indent="-342900">
              <a:buAutoNum type="arabicPeriod"/>
            </a:pPr>
            <a:endParaRPr lang="en-US" altLang="zh-TW" sz="2800" dirty="0"/>
          </a:p>
          <a:p>
            <a:pPr marL="342900" indent="-342900">
              <a:buAutoNum type="arabicPeriod"/>
            </a:pP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</a:rPr>
              <a:t>Animal Image Reverse Search =&gt; Search.html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3C0E35C-8685-47DC-B081-85BC6F348257}"/>
              </a:ext>
            </a:extLst>
          </p:cNvPr>
          <p:cNvSpPr txBox="1"/>
          <p:nvPr/>
        </p:nvSpPr>
        <p:spPr>
          <a:xfrm>
            <a:off x="1141412" y="6858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Functionality &amp; Coding Structure</a:t>
            </a:r>
            <a:endParaRPr lang="zh-TW" altLang="en-US" sz="4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504612" y="6341478"/>
            <a:ext cx="393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16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7696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am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257" y="2213155"/>
            <a:ext cx="7505937" cy="422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5180C5F-FC6D-4244-8701-F16D030A4390}"/>
              </a:ext>
            </a:extLst>
          </p:cNvPr>
          <p:cNvSpPr txBox="1"/>
          <p:nvPr/>
        </p:nvSpPr>
        <p:spPr>
          <a:xfrm>
            <a:off x="1141412" y="685800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game.html/</a:t>
            </a:r>
            <a:r>
              <a:rPr lang="en-US" altLang="zh-TW" sz="4400" dirty="0" err="1"/>
              <a:t>css</a:t>
            </a:r>
            <a:r>
              <a:rPr lang="en-US" altLang="zh-TW" sz="4400" dirty="0"/>
              <a:t>/</a:t>
            </a:r>
            <a:r>
              <a:rPr lang="en-US" altLang="zh-TW" sz="4400" dirty="0" err="1"/>
              <a:t>js</a:t>
            </a:r>
            <a:endParaRPr lang="en-US" altLang="zh-TW" sz="4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B2939E7-1E6C-4865-B896-893FAE49A54B}"/>
              </a:ext>
            </a:extLst>
          </p:cNvPr>
          <p:cNvSpPr txBox="1"/>
          <p:nvPr/>
        </p:nvSpPr>
        <p:spPr>
          <a:xfrm>
            <a:off x="1137407" y="2078773"/>
            <a:ext cx="8001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Survivor Ball</a:t>
            </a:r>
          </a:p>
          <a:p>
            <a:endParaRPr lang="en-US" altLang="zh-TW" sz="2800" dirty="0"/>
          </a:p>
          <a:p>
            <a:r>
              <a:rPr lang="en-US" altLang="zh-TW" sz="2800" dirty="0"/>
              <a:t>- var </a:t>
            </a:r>
          </a:p>
          <a:p>
            <a:pPr marL="342900" indent="-342900">
              <a:buAutoNum type="arabicPeriod"/>
            </a:pPr>
            <a:endParaRPr lang="en-US" altLang="zh-TW" sz="2800" dirty="0"/>
          </a:p>
          <a:p>
            <a:r>
              <a:rPr lang="en-US" altLang="zh-TW" sz="2800" dirty="0"/>
              <a:t>- Ball()[Enemy ball]</a:t>
            </a:r>
          </a:p>
          <a:p>
            <a:pPr marL="342900" indent="-342900">
              <a:buAutoNum type="arabicPeriod"/>
            </a:pPr>
            <a:endParaRPr lang="en-US" altLang="zh-TW" sz="2800" dirty="0"/>
          </a:p>
          <a:p>
            <a:r>
              <a:rPr lang="en-US" altLang="zh-TW" sz="2800" dirty="0"/>
              <a:t>- </a:t>
            </a:r>
            <a:r>
              <a:rPr lang="en-US" altLang="zh-TW" sz="2800" dirty="0" err="1"/>
              <a:t>PlayBall</a:t>
            </a:r>
            <a:r>
              <a:rPr lang="en-US" altLang="zh-TW" sz="2800" dirty="0"/>
              <a:t>()[Our ball]</a:t>
            </a:r>
          </a:p>
          <a:p>
            <a:pPr marL="342900" indent="-342900">
              <a:buAutoNum type="arabicPeriod"/>
            </a:pPr>
            <a:endParaRPr lang="en-US" altLang="zh-TW" sz="2800" dirty="0"/>
          </a:p>
          <a:p>
            <a:pPr marL="342900" indent="-342900">
              <a:buAutoNum type="arabicPeriod"/>
            </a:pPr>
            <a:endParaRPr lang="en-US" altLang="zh-TW" sz="2800" dirty="0"/>
          </a:p>
          <a:p>
            <a:pPr marL="342900" indent="-342900">
              <a:buAutoNum type="arabicPeriod"/>
            </a:pPr>
            <a:endParaRPr lang="en-US" altLang="zh-TW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504612" y="6341478"/>
            <a:ext cx="385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17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7358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am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257" y="2213155"/>
            <a:ext cx="7505937" cy="422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5180C5F-FC6D-4244-8701-F16D030A4390}"/>
              </a:ext>
            </a:extLst>
          </p:cNvPr>
          <p:cNvSpPr txBox="1"/>
          <p:nvPr/>
        </p:nvSpPr>
        <p:spPr>
          <a:xfrm>
            <a:off x="1141412" y="685800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game.html/</a:t>
            </a:r>
            <a:r>
              <a:rPr lang="en-US" altLang="zh-TW" sz="4400" dirty="0" err="1"/>
              <a:t>css</a:t>
            </a:r>
            <a:r>
              <a:rPr lang="en-US" altLang="zh-TW" sz="4400" dirty="0"/>
              <a:t>/</a:t>
            </a:r>
            <a:r>
              <a:rPr lang="en-US" altLang="zh-TW" sz="4400" dirty="0" err="1"/>
              <a:t>js</a:t>
            </a:r>
            <a:endParaRPr lang="en-US" altLang="zh-TW" sz="4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B2939E7-1E6C-4865-B896-893FAE49A54B}"/>
              </a:ext>
            </a:extLst>
          </p:cNvPr>
          <p:cNvSpPr txBox="1"/>
          <p:nvPr/>
        </p:nvSpPr>
        <p:spPr>
          <a:xfrm>
            <a:off x="1137407" y="2078773"/>
            <a:ext cx="80010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Survivor Ball </a:t>
            </a:r>
            <a:r>
              <a:rPr lang="en-US" altLang="zh-TW" sz="2000" dirty="0"/>
              <a:t>– move</a:t>
            </a:r>
          </a:p>
          <a:p>
            <a:endParaRPr lang="en-US" altLang="zh-TW" sz="2000" dirty="0"/>
          </a:p>
          <a:p>
            <a:r>
              <a:rPr lang="en-US" altLang="zh-TW" sz="2800" dirty="0"/>
              <a:t>- </a:t>
            </a:r>
            <a:r>
              <a:rPr lang="en-US" altLang="zh-TW" sz="2800" dirty="0" err="1"/>
              <a:t>setInterval</a:t>
            </a:r>
            <a:r>
              <a:rPr lang="en-US" altLang="zh-TW" sz="2800" dirty="0"/>
              <a:t>()</a:t>
            </a:r>
          </a:p>
          <a:p>
            <a:pPr marL="514350" indent="-514350">
              <a:buFont typeface="+mj-lt"/>
              <a:buAutoNum type="arabicPeriod" startAt="4"/>
            </a:pPr>
            <a:endParaRPr lang="en-US" altLang="zh-TW" sz="2800" dirty="0"/>
          </a:p>
          <a:p>
            <a:r>
              <a:rPr lang="en-US" altLang="zh-TW" sz="2800" dirty="0"/>
              <a:t>- left/.top</a:t>
            </a:r>
          </a:p>
          <a:p>
            <a:pPr marL="514350" indent="-514350">
              <a:buFont typeface="+mj-lt"/>
              <a:buAutoNum type="arabicPeriod" startAt="4"/>
            </a:pPr>
            <a:endParaRPr lang="en-US" altLang="zh-TW" sz="2800" dirty="0"/>
          </a:p>
          <a:p>
            <a:r>
              <a:rPr lang="en-US" altLang="zh-TW" sz="2800" dirty="0"/>
              <a:t>- </a:t>
            </a:r>
            <a:r>
              <a:rPr lang="en-US" altLang="zh-TW" sz="2800" dirty="0" err="1"/>
              <a:t>keydown</a:t>
            </a:r>
            <a:r>
              <a:rPr lang="en-US" altLang="zh-TW" sz="2800" dirty="0"/>
              <a:t>/up event</a:t>
            </a:r>
          </a:p>
          <a:p>
            <a:endParaRPr lang="en-US" altLang="zh-TW" sz="2800" dirty="0"/>
          </a:p>
          <a:p>
            <a:r>
              <a:rPr lang="en-US" altLang="zh-TW" sz="2800" dirty="0"/>
              <a:t>- Press multiple key</a:t>
            </a:r>
          </a:p>
          <a:p>
            <a:r>
              <a:rPr lang="en-US" altLang="zh-TW" sz="2800" dirty="0"/>
              <a:t>  (Processing key </a:t>
            </a:r>
            <a:r>
              <a:rPr lang="en-US" altLang="zh-TW" sz="2800" dirty="0" err="1"/>
              <a:t>clearInterval</a:t>
            </a:r>
            <a:r>
              <a:rPr lang="en-US" altLang="zh-TW" sz="2800" dirty="0"/>
              <a:t>)</a:t>
            </a:r>
          </a:p>
          <a:p>
            <a:r>
              <a:rPr lang="en-US" altLang="zh-TW" sz="2800" dirty="0"/>
              <a:t>  (Multiple key </a:t>
            </a:r>
            <a:r>
              <a:rPr lang="en-US" altLang="zh-TW" sz="2800" dirty="0" err="1"/>
              <a:t>setInterval</a:t>
            </a:r>
            <a:r>
              <a:rPr lang="en-US" altLang="zh-TW" sz="2800" dirty="0"/>
              <a:t> at almost the same time)</a:t>
            </a:r>
          </a:p>
          <a:p>
            <a:endParaRPr lang="en-US" altLang="zh-TW" sz="2800" dirty="0"/>
          </a:p>
          <a:p>
            <a:pPr marL="514350" indent="-514350">
              <a:buFont typeface="+mj-lt"/>
              <a:buAutoNum type="arabicPeriod" startAt="4"/>
            </a:pPr>
            <a:endParaRPr lang="en-US" altLang="zh-TW" sz="2800" dirty="0"/>
          </a:p>
          <a:p>
            <a:pPr marL="514350" indent="-514350">
              <a:buFont typeface="+mj-lt"/>
              <a:buAutoNum type="arabicPeriod" startAt="4"/>
            </a:pPr>
            <a:endParaRPr lang="en-US" altLang="zh-TW" sz="2800" dirty="0"/>
          </a:p>
          <a:p>
            <a:endParaRPr lang="en-US" altLang="zh-TW" sz="2800" dirty="0"/>
          </a:p>
          <a:p>
            <a:pPr marL="342900" indent="-342900">
              <a:buAutoNum type="arabicPeriod"/>
            </a:pPr>
            <a:endParaRPr lang="en-US" altLang="zh-TW" sz="2800" dirty="0"/>
          </a:p>
          <a:p>
            <a:pPr marL="342900" indent="-342900">
              <a:buAutoNum type="arabicPeriod"/>
            </a:pPr>
            <a:endParaRPr lang="en-US" altLang="zh-TW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504612" y="6341478"/>
            <a:ext cx="398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18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0202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am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257" y="2213155"/>
            <a:ext cx="7505937" cy="422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5180C5F-FC6D-4244-8701-F16D030A4390}"/>
              </a:ext>
            </a:extLst>
          </p:cNvPr>
          <p:cNvSpPr txBox="1"/>
          <p:nvPr/>
        </p:nvSpPr>
        <p:spPr>
          <a:xfrm>
            <a:off x="1141412" y="685800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game.html/</a:t>
            </a:r>
            <a:r>
              <a:rPr lang="en-US" altLang="zh-TW" sz="4400" dirty="0" err="1"/>
              <a:t>css</a:t>
            </a:r>
            <a:r>
              <a:rPr lang="en-US" altLang="zh-TW" sz="4400" dirty="0"/>
              <a:t>/</a:t>
            </a:r>
            <a:r>
              <a:rPr lang="en-US" altLang="zh-TW" sz="4400" dirty="0" err="1"/>
              <a:t>js</a:t>
            </a:r>
            <a:endParaRPr lang="en-US" altLang="zh-TW" sz="4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B2939E7-1E6C-4865-B896-893FAE49A54B}"/>
              </a:ext>
            </a:extLst>
          </p:cNvPr>
          <p:cNvSpPr txBox="1"/>
          <p:nvPr/>
        </p:nvSpPr>
        <p:spPr>
          <a:xfrm>
            <a:off x="1137407" y="2078773"/>
            <a:ext cx="80010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Survivor Ball </a:t>
            </a:r>
            <a:r>
              <a:rPr lang="en-US" altLang="zh-TW" sz="2000" dirty="0"/>
              <a:t>– collision</a:t>
            </a:r>
          </a:p>
          <a:p>
            <a:endParaRPr lang="en-US" altLang="zh-TW" sz="2000" dirty="0"/>
          </a:p>
          <a:p>
            <a:r>
              <a:rPr lang="en-US" altLang="zh-TW" sz="2800" dirty="0"/>
              <a:t>- for  </a:t>
            </a:r>
          </a:p>
          <a:p>
            <a:pPr marL="514350" indent="-514350">
              <a:buFont typeface="+mj-lt"/>
              <a:buAutoNum type="arabicPeriod" startAt="7"/>
            </a:pPr>
            <a:endParaRPr lang="en-US" altLang="zh-TW" sz="2800" dirty="0"/>
          </a:p>
          <a:p>
            <a:r>
              <a:rPr lang="en-US" altLang="zh-TW" sz="2800" dirty="0"/>
              <a:t>- distance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pPr marL="514350" indent="-514350">
              <a:buFont typeface="+mj-lt"/>
              <a:buAutoNum type="arabicPeriod" startAt="4"/>
            </a:pPr>
            <a:endParaRPr lang="en-US" altLang="zh-TW" sz="2800" dirty="0"/>
          </a:p>
          <a:p>
            <a:pPr marL="514350" indent="-514350">
              <a:buFont typeface="+mj-lt"/>
              <a:buAutoNum type="arabicPeriod" startAt="4"/>
            </a:pPr>
            <a:endParaRPr lang="en-US" altLang="zh-TW" sz="2800" dirty="0"/>
          </a:p>
          <a:p>
            <a:endParaRPr lang="en-US" altLang="zh-TW" sz="2800" dirty="0"/>
          </a:p>
          <a:p>
            <a:pPr marL="342900" indent="-342900">
              <a:buAutoNum type="arabicPeriod"/>
            </a:pPr>
            <a:endParaRPr lang="en-US" altLang="zh-TW" sz="2800" dirty="0"/>
          </a:p>
          <a:p>
            <a:pPr marL="342900" indent="-342900">
              <a:buAutoNum type="arabicPeriod"/>
            </a:pPr>
            <a:endParaRPr lang="en-US" altLang="zh-TW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504612" y="6341478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19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1078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5180C5F-FC6D-4244-8701-F16D030A4390}"/>
              </a:ext>
            </a:extLst>
          </p:cNvPr>
          <p:cNvSpPr txBox="1"/>
          <p:nvPr/>
        </p:nvSpPr>
        <p:spPr>
          <a:xfrm>
            <a:off x="1141412" y="685800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Outline</a:t>
            </a:r>
            <a:endParaRPr lang="zh-TW" altLang="en-US" sz="4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B2939E7-1E6C-4865-B896-893FAE49A54B}"/>
              </a:ext>
            </a:extLst>
          </p:cNvPr>
          <p:cNvSpPr txBox="1"/>
          <p:nvPr/>
        </p:nvSpPr>
        <p:spPr>
          <a:xfrm>
            <a:off x="1137407" y="2078773"/>
            <a:ext cx="8001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zh-TW" sz="2800" dirty="0"/>
              <a:t>Tools &amp; Env</a:t>
            </a:r>
          </a:p>
          <a:p>
            <a:pPr marL="342900" indent="-342900">
              <a:buFontTx/>
              <a:buAutoNum type="arabicPeriod"/>
            </a:pPr>
            <a:endParaRPr lang="en-US" altLang="zh-TW" sz="2800" dirty="0"/>
          </a:p>
          <a:p>
            <a:pPr marL="342900" indent="-342900">
              <a:buAutoNum type="arabicPeriod"/>
            </a:pPr>
            <a:r>
              <a:rPr lang="en-US" altLang="zh-TW" sz="2800" dirty="0"/>
              <a:t>Flow</a:t>
            </a:r>
          </a:p>
          <a:p>
            <a:pPr marL="342900" indent="-342900">
              <a:buAutoNum type="arabicPeriod"/>
            </a:pPr>
            <a:endParaRPr lang="en-US" altLang="zh-TW" sz="2800" dirty="0"/>
          </a:p>
          <a:p>
            <a:pPr marL="342900" indent="-342900">
              <a:buAutoNum type="arabicPeriod"/>
            </a:pPr>
            <a:r>
              <a:rPr lang="en-US" altLang="zh-TW" sz="2800" dirty="0"/>
              <a:t>Functionality &amp; Coding Structure</a:t>
            </a:r>
          </a:p>
          <a:p>
            <a:pPr marL="342900" indent="-342900">
              <a:buAutoNum type="arabicPeriod"/>
            </a:pPr>
            <a:endParaRPr lang="en-US" altLang="zh-TW" sz="2800" dirty="0"/>
          </a:p>
          <a:p>
            <a:r>
              <a:rPr lang="en-US" altLang="zh-TW" sz="2800" dirty="0"/>
              <a:t>4. Demo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504612" y="6341478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2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6376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am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2133600"/>
            <a:ext cx="7412155" cy="4171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5180C5F-FC6D-4244-8701-F16D030A4390}"/>
              </a:ext>
            </a:extLst>
          </p:cNvPr>
          <p:cNvSpPr txBox="1"/>
          <p:nvPr/>
        </p:nvSpPr>
        <p:spPr>
          <a:xfrm>
            <a:off x="1141412" y="685800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game.html/</a:t>
            </a:r>
            <a:r>
              <a:rPr lang="en-US" altLang="zh-TW" sz="4400" dirty="0" err="1"/>
              <a:t>css</a:t>
            </a:r>
            <a:r>
              <a:rPr lang="en-US" altLang="zh-TW" sz="4400" dirty="0"/>
              <a:t>/</a:t>
            </a:r>
            <a:r>
              <a:rPr lang="en-US" altLang="zh-TW" sz="4400" dirty="0" err="1"/>
              <a:t>js</a:t>
            </a:r>
            <a:endParaRPr lang="en-US" altLang="zh-TW" sz="4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B2939E7-1E6C-4865-B896-893FAE49A54B}"/>
              </a:ext>
            </a:extLst>
          </p:cNvPr>
          <p:cNvSpPr txBox="1"/>
          <p:nvPr/>
        </p:nvSpPr>
        <p:spPr>
          <a:xfrm>
            <a:off x="1137407" y="2078773"/>
            <a:ext cx="80010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Survivor Ball </a:t>
            </a:r>
            <a:r>
              <a:rPr lang="en-US" altLang="zh-TW" sz="2000" dirty="0"/>
              <a:t>– challenge</a:t>
            </a:r>
          </a:p>
          <a:p>
            <a:endParaRPr lang="en-US" altLang="zh-TW" sz="2000" dirty="0"/>
          </a:p>
          <a:p>
            <a:r>
              <a:rPr lang="en-US" altLang="zh-TW" sz="2000" dirty="0"/>
              <a:t>- </a:t>
            </a:r>
            <a:r>
              <a:rPr lang="en-US" altLang="zh-TW" sz="2800" dirty="0"/>
              <a:t>var</a:t>
            </a:r>
          </a:p>
          <a:p>
            <a:endParaRPr lang="en-US" altLang="zh-TW" sz="2800" dirty="0"/>
          </a:p>
          <a:p>
            <a:r>
              <a:rPr lang="en-US" altLang="zh-TW" sz="2800" dirty="0"/>
              <a:t>- </a:t>
            </a:r>
            <a:r>
              <a:rPr lang="en-US" altLang="zh-TW" sz="2800" dirty="0" err="1"/>
              <a:t>balls,count,point</a:t>
            </a:r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pPr marL="514350" indent="-514350">
              <a:buFont typeface="+mj-lt"/>
              <a:buAutoNum type="arabicPeriod" startAt="4"/>
            </a:pPr>
            <a:endParaRPr lang="en-US" altLang="zh-TW" sz="2800" dirty="0"/>
          </a:p>
          <a:p>
            <a:pPr marL="514350" indent="-514350">
              <a:buFont typeface="+mj-lt"/>
              <a:buAutoNum type="arabicPeriod" startAt="4"/>
            </a:pPr>
            <a:endParaRPr lang="en-US" altLang="zh-TW" sz="2800" dirty="0"/>
          </a:p>
          <a:p>
            <a:endParaRPr lang="en-US" altLang="zh-TW" sz="2800" dirty="0"/>
          </a:p>
          <a:p>
            <a:pPr marL="342900" indent="-342900">
              <a:buAutoNum type="arabicPeriod"/>
            </a:pPr>
            <a:endParaRPr lang="en-US" altLang="zh-TW" sz="2800" dirty="0"/>
          </a:p>
          <a:p>
            <a:pPr marL="342900" indent="-342900">
              <a:buAutoNum type="arabicPeriod"/>
            </a:pPr>
            <a:endParaRPr lang="en-US" altLang="zh-TW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504612" y="6341478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20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6721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5180C5F-FC6D-4244-8701-F16D030A4390}"/>
              </a:ext>
            </a:extLst>
          </p:cNvPr>
          <p:cNvSpPr txBox="1"/>
          <p:nvPr/>
        </p:nvSpPr>
        <p:spPr>
          <a:xfrm>
            <a:off x="1141412" y="685800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game.html/</a:t>
            </a:r>
            <a:r>
              <a:rPr lang="en-US" altLang="zh-TW" sz="4400" dirty="0" err="1"/>
              <a:t>css</a:t>
            </a:r>
            <a:r>
              <a:rPr lang="en-US" altLang="zh-TW" sz="4400" dirty="0"/>
              <a:t>/</a:t>
            </a:r>
            <a:r>
              <a:rPr lang="en-US" altLang="zh-TW" sz="4400" dirty="0" err="1"/>
              <a:t>js</a:t>
            </a:r>
            <a:endParaRPr lang="en-US" altLang="zh-TW" sz="4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B2939E7-1E6C-4865-B896-893FAE49A54B}"/>
              </a:ext>
            </a:extLst>
          </p:cNvPr>
          <p:cNvSpPr txBox="1"/>
          <p:nvPr/>
        </p:nvSpPr>
        <p:spPr>
          <a:xfrm>
            <a:off x="1065212" y="2213155"/>
            <a:ext cx="80010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Survivor Ball-</a:t>
            </a:r>
            <a:r>
              <a:rPr lang="en-US" altLang="zh-TW" sz="2000" dirty="0"/>
              <a:t>Game Over</a:t>
            </a:r>
          </a:p>
          <a:p>
            <a:endParaRPr lang="en-US" altLang="zh-TW" sz="2000" dirty="0"/>
          </a:p>
          <a:p>
            <a:r>
              <a:rPr lang="en-US" altLang="zh-TW" sz="2000" dirty="0"/>
              <a:t>- </a:t>
            </a:r>
            <a:r>
              <a:rPr lang="en-US" altLang="zh-TW" sz="2800" dirty="0"/>
              <a:t>radius – distance</a:t>
            </a:r>
          </a:p>
          <a:p>
            <a:pPr marL="514350" indent="-514350">
              <a:buFont typeface="+mj-lt"/>
              <a:buAutoNum type="arabicPeriod" startAt="11"/>
            </a:pPr>
            <a:endParaRPr lang="en-US" altLang="zh-TW" sz="2800" dirty="0"/>
          </a:p>
          <a:p>
            <a:r>
              <a:rPr lang="en-US" altLang="zh-TW" sz="2800" dirty="0"/>
              <a:t>- </a:t>
            </a:r>
            <a:r>
              <a:rPr lang="en-US" altLang="zh-TW" sz="2800" dirty="0" err="1"/>
              <a:t>clearInterval</a:t>
            </a:r>
            <a:r>
              <a:rPr lang="en-US" altLang="zh-TW" sz="2800" dirty="0"/>
              <a:t>()</a:t>
            </a:r>
          </a:p>
          <a:p>
            <a:pPr marL="514350" indent="-514350">
              <a:buFont typeface="+mj-lt"/>
              <a:buAutoNum type="arabicPeriod" startAt="11"/>
            </a:pPr>
            <a:endParaRPr lang="en-US" altLang="zh-TW" sz="2800" dirty="0"/>
          </a:p>
          <a:p>
            <a:r>
              <a:rPr lang="en-US" altLang="zh-TW" sz="2800" dirty="0"/>
              <a:t>- confirm()</a:t>
            </a:r>
          </a:p>
          <a:p>
            <a:r>
              <a:rPr lang="en-US" altLang="zh-TW" sz="2800" dirty="0"/>
              <a:t>   - Play Again</a:t>
            </a:r>
          </a:p>
          <a:p>
            <a:r>
              <a:rPr lang="en-US" altLang="zh-TW" sz="2800" dirty="0"/>
              <a:t>   - Homepage</a:t>
            </a:r>
          </a:p>
        </p:txBody>
      </p:sp>
      <p:pic>
        <p:nvPicPr>
          <p:cNvPr id="5" name="Picture 2" descr="game1">
            <a:extLst>
              <a:ext uri="{FF2B5EF4-FFF2-40B4-BE49-F238E27FC236}">
                <a16:creationId xmlns:a16="http://schemas.microsoft.com/office/drawing/2014/main" id="{3AA726E5-A902-40D7-A634-6CDE09B9D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2133600"/>
            <a:ext cx="7412155" cy="4171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1504612" y="6341478"/>
            <a:ext cx="392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21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9724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5180C5F-FC6D-4244-8701-F16D030A4390}"/>
              </a:ext>
            </a:extLst>
          </p:cNvPr>
          <p:cNvSpPr txBox="1"/>
          <p:nvPr/>
        </p:nvSpPr>
        <p:spPr>
          <a:xfrm>
            <a:off x="1141412" y="685800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game.html/</a:t>
            </a:r>
            <a:r>
              <a:rPr lang="en-US" altLang="zh-TW" sz="4400" dirty="0" err="1"/>
              <a:t>css</a:t>
            </a:r>
            <a:r>
              <a:rPr lang="en-US" altLang="zh-TW" sz="4400" dirty="0"/>
              <a:t>/</a:t>
            </a:r>
            <a:r>
              <a:rPr lang="en-US" altLang="zh-TW" sz="4400" dirty="0" err="1"/>
              <a:t>js</a:t>
            </a:r>
            <a:endParaRPr lang="en-US" altLang="zh-TW" sz="4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B2939E7-1E6C-4865-B896-893FAE49A54B}"/>
              </a:ext>
            </a:extLst>
          </p:cNvPr>
          <p:cNvSpPr txBox="1"/>
          <p:nvPr/>
        </p:nvSpPr>
        <p:spPr>
          <a:xfrm>
            <a:off x="1137407" y="2078773"/>
            <a:ext cx="80010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Survivor Ball-</a:t>
            </a:r>
            <a:r>
              <a:rPr lang="en-US" altLang="zh-TW" sz="2000" dirty="0"/>
              <a:t>Game Over</a:t>
            </a:r>
          </a:p>
          <a:p>
            <a:endParaRPr lang="en-US" altLang="zh-TW" sz="2000" dirty="0"/>
          </a:p>
          <a:p>
            <a:r>
              <a:rPr lang="en-US" altLang="zh-TW" sz="2800" dirty="0"/>
              <a:t>- radius – distance</a:t>
            </a:r>
          </a:p>
          <a:p>
            <a:pPr marL="514350" indent="-514350">
              <a:buFont typeface="+mj-lt"/>
              <a:buAutoNum type="arabicPeriod" startAt="11"/>
            </a:pPr>
            <a:endParaRPr lang="en-US" altLang="zh-TW" sz="2800" dirty="0"/>
          </a:p>
          <a:p>
            <a:r>
              <a:rPr lang="en-US" altLang="zh-TW" sz="2800" dirty="0"/>
              <a:t>- </a:t>
            </a:r>
            <a:r>
              <a:rPr lang="en-US" altLang="zh-TW" sz="2800" dirty="0" err="1"/>
              <a:t>clearInterval</a:t>
            </a:r>
            <a:r>
              <a:rPr lang="en-US" altLang="zh-TW" sz="2800" dirty="0"/>
              <a:t>()</a:t>
            </a:r>
          </a:p>
          <a:p>
            <a:pPr marL="514350" indent="-514350">
              <a:buFont typeface="+mj-lt"/>
              <a:buAutoNum type="arabicPeriod" startAt="11"/>
            </a:pPr>
            <a:endParaRPr lang="en-US" altLang="zh-TW" sz="2800" dirty="0"/>
          </a:p>
          <a:p>
            <a:r>
              <a:rPr lang="en-US" altLang="zh-TW" sz="2800" dirty="0"/>
              <a:t>- confirm()</a:t>
            </a:r>
          </a:p>
          <a:p>
            <a:r>
              <a:rPr lang="en-US" altLang="zh-TW" sz="2800" dirty="0"/>
              <a:t>   - Play Again</a:t>
            </a:r>
          </a:p>
          <a:p>
            <a:r>
              <a:rPr lang="en-US" altLang="zh-TW" sz="2800" dirty="0"/>
              <a:t>   - Homepage</a:t>
            </a:r>
          </a:p>
        </p:txBody>
      </p:sp>
      <p:pic>
        <p:nvPicPr>
          <p:cNvPr id="8196" name="Picture 4" descr="gam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10" y="2971800"/>
            <a:ext cx="7505937" cy="303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1504612" y="6341478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22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769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5180C5F-FC6D-4244-8701-F16D030A4390}"/>
              </a:ext>
            </a:extLst>
          </p:cNvPr>
          <p:cNvSpPr txBox="1"/>
          <p:nvPr/>
        </p:nvSpPr>
        <p:spPr>
          <a:xfrm>
            <a:off x="1141412" y="685800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Functionality</a:t>
            </a:r>
            <a:endParaRPr lang="zh-TW" altLang="en-US" sz="4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B2939E7-1E6C-4865-B896-893FAE49A54B}"/>
              </a:ext>
            </a:extLst>
          </p:cNvPr>
          <p:cNvSpPr txBox="1"/>
          <p:nvPr/>
        </p:nvSpPr>
        <p:spPr>
          <a:xfrm>
            <a:off x="1137407" y="2078773"/>
            <a:ext cx="8001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</a:rPr>
              <a:t> Coverage =&gt; start.html</a:t>
            </a:r>
          </a:p>
          <a:p>
            <a:pPr marL="342900" indent="-342900">
              <a:buAutoNum type="arabicPeriod"/>
            </a:pPr>
            <a:endParaRPr lang="en-US" altLang="zh-TW" sz="28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</a:rPr>
              <a:t> Transmission =&gt; enter.html / hw.html</a:t>
            </a:r>
          </a:p>
          <a:p>
            <a:pPr marL="342900" indent="-342900">
              <a:buFontTx/>
              <a:buAutoNum type="arabicPeriod"/>
            </a:pPr>
            <a:endParaRPr lang="en-US" altLang="zh-TW" sz="28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</a:rPr>
              <a:t> Game =&gt; game.html</a:t>
            </a:r>
          </a:p>
          <a:p>
            <a:pPr marL="342900" indent="-342900">
              <a:buAutoNum type="arabicPeriod"/>
            </a:pPr>
            <a:endParaRPr lang="en-US" altLang="zh-TW" sz="2800" dirty="0"/>
          </a:p>
          <a:p>
            <a:pPr marL="342900" indent="-342900">
              <a:buAutoNum type="arabicPeriod"/>
            </a:pPr>
            <a:r>
              <a:rPr lang="en-US" altLang="zh-TW" sz="2800" dirty="0"/>
              <a:t> Animal Image Reverse Search =&gt; Search.html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1504612" y="6341478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23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643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0ECE7B9-572A-409B-B6B0-EE85B02CD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524000"/>
            <a:ext cx="10016045" cy="46482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C656780-081C-4FFC-99DF-0570F34699A1}"/>
              </a:ext>
            </a:extLst>
          </p:cNvPr>
          <p:cNvSpPr txBox="1"/>
          <p:nvPr/>
        </p:nvSpPr>
        <p:spPr>
          <a:xfrm>
            <a:off x="1141412" y="685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Animal Image Reverse Search</a:t>
            </a:r>
            <a:endParaRPr lang="zh-TW" altLang="en-US" sz="4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11504612" y="6341478"/>
            <a:ext cx="391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24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5683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6C656780-081C-4FFC-99DF-0570F34699A1}"/>
              </a:ext>
            </a:extLst>
          </p:cNvPr>
          <p:cNvSpPr txBox="1"/>
          <p:nvPr/>
        </p:nvSpPr>
        <p:spPr>
          <a:xfrm>
            <a:off x="1141412" y="685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Image Upload</a:t>
            </a:r>
            <a:endParaRPr lang="zh-TW" altLang="en-US" sz="4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B502634-32A9-48AE-8191-B6101802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2150566"/>
            <a:ext cx="5972175" cy="44767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77FF1ED-97BA-4D86-BE5A-7A90B36DFC03}"/>
              </a:ext>
            </a:extLst>
          </p:cNvPr>
          <p:cNvSpPr txBox="1"/>
          <p:nvPr/>
        </p:nvSpPr>
        <p:spPr>
          <a:xfrm>
            <a:off x="1141412" y="3048000"/>
            <a:ext cx="701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- Use accept to receive uploaded image</a:t>
            </a:r>
          </a:p>
          <a:p>
            <a:endParaRPr lang="en-US" altLang="zh-TW" dirty="0"/>
          </a:p>
          <a:p>
            <a:r>
              <a:rPr lang="en-US" altLang="zh-TW" dirty="0"/>
              <a:t>- Use </a:t>
            </a:r>
            <a:r>
              <a:rPr lang="en-US" altLang="zh-TW" dirty="0" err="1"/>
              <a:t>onchange</a:t>
            </a:r>
            <a:r>
              <a:rPr lang="en-US" altLang="zh-TW" dirty="0"/>
              <a:t> to trigger download &amp; display</a:t>
            </a:r>
          </a:p>
          <a:p>
            <a:endParaRPr lang="en-US" altLang="zh-TW" dirty="0"/>
          </a:p>
          <a:p>
            <a:r>
              <a:rPr lang="en-US" altLang="zh-TW" dirty="0"/>
              <a:t>- Assign id = “output” to image to help grasp specific information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1504612" y="6341478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25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362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6C656780-081C-4FFC-99DF-0570F34699A1}"/>
              </a:ext>
            </a:extLst>
          </p:cNvPr>
          <p:cNvSpPr txBox="1"/>
          <p:nvPr/>
        </p:nvSpPr>
        <p:spPr>
          <a:xfrm>
            <a:off x="1141412" y="685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Image Display</a:t>
            </a:r>
            <a:endParaRPr lang="zh-TW" altLang="en-US" sz="4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3208129-21E4-459C-9951-67A1334BC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2133600"/>
            <a:ext cx="7768230" cy="23622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09A6CF6-E4A3-40B9-8C1D-42385C126451}"/>
              </a:ext>
            </a:extLst>
          </p:cNvPr>
          <p:cNvSpPr txBox="1"/>
          <p:nvPr/>
        </p:nvSpPr>
        <p:spPr>
          <a:xfrm>
            <a:off x="1141412" y="4804827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- Create canvas and draw with info of uploaded image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504612" y="6341478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26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7236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1CBA33C-52C1-4693-956B-5924D7B55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2057400"/>
            <a:ext cx="7154713" cy="27432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5DEFABD-7FCD-461E-BFA3-7E3682B8600A}"/>
              </a:ext>
            </a:extLst>
          </p:cNvPr>
          <p:cNvSpPr txBox="1"/>
          <p:nvPr/>
        </p:nvSpPr>
        <p:spPr>
          <a:xfrm>
            <a:off x="1141412" y="685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Auto Download</a:t>
            </a:r>
            <a:endParaRPr lang="zh-TW" altLang="en-US" sz="4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3BB3B3D-50B1-448D-BE9B-3D60191921CB}"/>
              </a:ext>
            </a:extLst>
          </p:cNvPr>
          <p:cNvSpPr txBox="1"/>
          <p:nvPr/>
        </p:nvSpPr>
        <p:spPr>
          <a:xfrm>
            <a:off x="1293812" y="51054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- Create element ‘a’ and trigger the download event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1504612" y="6341478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27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542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080F57C-D1EC-4DF4-91ED-8C0B43BDED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504612" y="6019800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28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40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C9B825C-9503-4CF8-B305-AF78E79FD8D4}"/>
              </a:ext>
            </a:extLst>
          </p:cNvPr>
          <p:cNvSpPr txBox="1"/>
          <p:nvPr/>
        </p:nvSpPr>
        <p:spPr>
          <a:xfrm>
            <a:off x="1141412" y="685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Image Transfer</a:t>
            </a:r>
            <a:endParaRPr lang="zh-TW" altLang="en-US" sz="4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A663E3E-9AB3-4CA2-91F3-82D1F8ED5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2057400"/>
            <a:ext cx="7149132" cy="25146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5987FBB-9F34-42CC-AD8A-387C4E7C4A3F}"/>
              </a:ext>
            </a:extLst>
          </p:cNvPr>
          <p:cNvSpPr txBox="1"/>
          <p:nvPr/>
        </p:nvSpPr>
        <p:spPr>
          <a:xfrm>
            <a:off x="1217612" y="4989493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- Construct predictable input image (tensor)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504612" y="6341478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29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5813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5180C5F-FC6D-4244-8701-F16D030A4390}"/>
              </a:ext>
            </a:extLst>
          </p:cNvPr>
          <p:cNvSpPr txBox="1"/>
          <p:nvPr/>
        </p:nvSpPr>
        <p:spPr>
          <a:xfrm>
            <a:off x="1141412" y="685800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Outline</a:t>
            </a:r>
            <a:endParaRPr lang="zh-TW" altLang="en-US" sz="4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B2939E7-1E6C-4865-B896-893FAE49A54B}"/>
              </a:ext>
            </a:extLst>
          </p:cNvPr>
          <p:cNvSpPr txBox="1"/>
          <p:nvPr/>
        </p:nvSpPr>
        <p:spPr>
          <a:xfrm>
            <a:off x="1137407" y="2078773"/>
            <a:ext cx="8001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zh-TW" sz="2800" dirty="0"/>
              <a:t>Tools &amp; Env</a:t>
            </a:r>
          </a:p>
          <a:p>
            <a:pPr marL="342900" indent="-342900">
              <a:buFontTx/>
              <a:buAutoNum type="arabicPeriod"/>
            </a:pPr>
            <a:endParaRPr lang="en-US" altLang="zh-TW" sz="2800" dirty="0"/>
          </a:p>
          <a:p>
            <a:pPr marL="342900" indent="-342900">
              <a:buAutoNum type="arabicPeriod"/>
            </a:pP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</a:rPr>
              <a:t>Flow &amp; Functionality</a:t>
            </a:r>
          </a:p>
          <a:p>
            <a:endParaRPr lang="en-US" altLang="zh-TW" sz="28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</a:rPr>
              <a:t>3. Coding Structure</a:t>
            </a:r>
          </a:p>
          <a:p>
            <a:endParaRPr lang="en-US" altLang="zh-TW" sz="28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</a:rPr>
              <a:t>4. Demo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504612" y="6341478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3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19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C9B825C-9503-4CF8-B305-AF78E79FD8D4}"/>
              </a:ext>
            </a:extLst>
          </p:cNvPr>
          <p:cNvSpPr txBox="1"/>
          <p:nvPr/>
        </p:nvSpPr>
        <p:spPr>
          <a:xfrm>
            <a:off x="1141412" y="685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Classification &amp; Output</a:t>
            </a:r>
            <a:endParaRPr lang="zh-TW" altLang="en-US" sz="4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5987FBB-9F34-42CC-AD8A-387C4E7C4A3F}"/>
              </a:ext>
            </a:extLst>
          </p:cNvPr>
          <p:cNvSpPr txBox="1"/>
          <p:nvPr/>
        </p:nvSpPr>
        <p:spPr>
          <a:xfrm>
            <a:off x="1234780" y="5538446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TW" dirty="0"/>
              <a:t>Load </a:t>
            </a:r>
            <a:r>
              <a:rPr lang="en-US" altLang="zh-TW" dirty="0" err="1"/>
              <a:t>mobilenet</a:t>
            </a:r>
            <a:r>
              <a:rPr lang="en-US" altLang="zh-TW" dirty="0"/>
              <a:t> model with trained weights and predict</a:t>
            </a:r>
          </a:p>
          <a:p>
            <a:pPr marL="285750" indent="-285750">
              <a:buFontTx/>
              <a:buChar char="-"/>
            </a:pPr>
            <a:r>
              <a:rPr lang="en-US" altLang="zh-TW" dirty="0"/>
              <a:t>Turn the result into pure characters for easy calling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3CB530-4BB9-4A54-A9F5-CF5FE9B9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28" y="1676399"/>
            <a:ext cx="7068583" cy="376681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1504612" y="6341478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30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7562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C9B825C-9503-4CF8-B305-AF78E79FD8D4}"/>
              </a:ext>
            </a:extLst>
          </p:cNvPr>
          <p:cNvSpPr txBox="1"/>
          <p:nvPr/>
        </p:nvSpPr>
        <p:spPr>
          <a:xfrm>
            <a:off x="1141412" y="68580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Google Search</a:t>
            </a:r>
            <a:endParaRPr lang="zh-TW" altLang="en-US" sz="4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5987FBB-9F34-42CC-AD8A-387C4E7C4A3F}"/>
              </a:ext>
            </a:extLst>
          </p:cNvPr>
          <p:cNvSpPr txBox="1"/>
          <p:nvPr/>
        </p:nvSpPr>
        <p:spPr>
          <a:xfrm>
            <a:off x="1141412" y="4572000"/>
            <a:ext cx="7125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TW" dirty="0"/>
              <a:t>Use open() to execute google search for the result of classification</a:t>
            </a:r>
          </a:p>
          <a:p>
            <a:pPr marL="285750" indent="-285750">
              <a:buFontTx/>
              <a:buChar char="-"/>
            </a:pPr>
            <a:endParaRPr lang="en-US" altLang="zh-TW" dirty="0"/>
          </a:p>
          <a:p>
            <a:pPr marL="285750" indent="-285750">
              <a:buFontTx/>
              <a:buChar char="-"/>
            </a:pPr>
            <a:r>
              <a:rPr lang="en-US" altLang="zh-TW" dirty="0"/>
              <a:t>Eliminate downloaded image to avoid target overlapping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7A9FD9-A004-4935-B6A5-006D615CA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1904018"/>
            <a:ext cx="7456231" cy="198218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1504612" y="6341478"/>
            <a:ext cx="391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31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1260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91DDABB-B05B-436F-B891-AC296FBA31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1504612" y="6019800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32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5195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5180C5F-FC6D-4244-8701-F16D030A4390}"/>
              </a:ext>
            </a:extLst>
          </p:cNvPr>
          <p:cNvSpPr txBox="1"/>
          <p:nvPr/>
        </p:nvSpPr>
        <p:spPr>
          <a:xfrm>
            <a:off x="1141412" y="685800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Outline</a:t>
            </a:r>
            <a:endParaRPr lang="zh-TW" altLang="en-US" sz="4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B2939E7-1E6C-4865-B896-893FAE49A54B}"/>
              </a:ext>
            </a:extLst>
          </p:cNvPr>
          <p:cNvSpPr txBox="1"/>
          <p:nvPr/>
        </p:nvSpPr>
        <p:spPr>
          <a:xfrm>
            <a:off x="1137407" y="2078773"/>
            <a:ext cx="8001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</a:rPr>
              <a:t>Tools &amp; Env</a:t>
            </a:r>
          </a:p>
          <a:p>
            <a:pPr marL="342900" indent="-342900">
              <a:buFontTx/>
              <a:buAutoNum type="arabicPeriod"/>
            </a:pPr>
            <a:endParaRPr lang="en-US" altLang="zh-TW" sz="28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</a:rPr>
              <a:t>Flow</a:t>
            </a:r>
          </a:p>
          <a:p>
            <a:pPr marL="342900" indent="-342900">
              <a:buAutoNum type="arabicPeriod"/>
            </a:pPr>
            <a:endParaRPr lang="en-US" altLang="zh-TW" sz="28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</a:rPr>
              <a:t>Functionality &amp; Coding Structure</a:t>
            </a:r>
          </a:p>
          <a:p>
            <a:pPr marL="342900" indent="-342900">
              <a:buAutoNum type="arabicPeriod"/>
            </a:pPr>
            <a:endParaRPr lang="en-US" altLang="zh-TW" sz="28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altLang="zh-TW" sz="2800" dirty="0"/>
              <a:t>4. Demo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1504612" y="6341478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33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89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3B993B9-031C-4EFE-A12E-730042DD3E29}"/>
              </a:ext>
            </a:extLst>
          </p:cNvPr>
          <p:cNvSpPr txBox="1"/>
          <p:nvPr/>
        </p:nvSpPr>
        <p:spPr>
          <a:xfrm>
            <a:off x="1203077" y="2116723"/>
            <a:ext cx="42436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林政誠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: </a:t>
            </a:r>
          </a:p>
          <a:p>
            <a:endParaRPr lang="en-US" altLang="zh-TW" sz="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Coverage (start)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主要編寫及設計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buFontTx/>
              <a:buChar char="-"/>
            </a:pPr>
            <a:endParaRPr lang="en-US" altLang="zh-TW" sz="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enter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主要編寫及設計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buFontTx/>
              <a:buChar char="-"/>
            </a:pPr>
            <a:endParaRPr lang="en-US" altLang="zh-TW" sz="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主要視窗架構和附加功能設計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buFontTx/>
              <a:buChar char="-"/>
            </a:pPr>
            <a:endParaRPr lang="en-US" altLang="zh-TW" sz="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網頁流程主要設計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buFontTx/>
              <a:buChar char="-"/>
            </a:pPr>
            <a:endParaRPr lang="en-US" altLang="zh-TW" sz="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Survivor Ball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主要編寫及設計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buFontTx/>
              <a:buChar char="-"/>
            </a:pPr>
            <a:endParaRPr lang="en-US" altLang="zh-TW" sz="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視覺優化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(</a:t>
            </a:r>
            <a:r>
              <a:rPr lang="en-US" altLang="zh-TW" dirty="0" err="1">
                <a:latin typeface="STZhongsong" panose="02010600040101010101" pitchFamily="2" charset="-122"/>
                <a:ea typeface="STZhongsong" panose="02010600040101010101" pitchFamily="2" charset="-122"/>
              </a:rPr>
              <a:t>css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)</a:t>
            </a:r>
          </a:p>
          <a:p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 </a:t>
            </a:r>
            <a:endParaRPr lang="zh-TW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059C87-BEC4-42D2-BD8B-0A40B76F56A8}"/>
              </a:ext>
            </a:extLst>
          </p:cNvPr>
          <p:cNvSpPr txBox="1"/>
          <p:nvPr/>
        </p:nvSpPr>
        <p:spPr>
          <a:xfrm>
            <a:off x="1141412" y="685800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Division of Work</a:t>
            </a:r>
            <a:endParaRPr lang="zh-TW" altLang="en-US" sz="4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DB3ACA0-DB86-4A23-9A34-39D41C6850C1}"/>
              </a:ext>
            </a:extLst>
          </p:cNvPr>
          <p:cNvSpPr txBox="1"/>
          <p:nvPr/>
        </p:nvSpPr>
        <p:spPr>
          <a:xfrm>
            <a:off x="5637212" y="2186969"/>
            <a:ext cx="50292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吳峻陞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: </a:t>
            </a:r>
          </a:p>
          <a:p>
            <a:endParaRPr lang="en-US" altLang="zh-TW" sz="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Search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功能和畫面設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endParaRPr lang="en-US" altLang="zh-TW" sz="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model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模擬和訓練及其餘相關參數設定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buFontTx/>
              <a:buChar char="-"/>
            </a:pPr>
            <a:endParaRPr lang="en-US" altLang="zh-TW" sz="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en-US" altLang="zh-TW" dirty="0" err="1">
                <a:latin typeface="STZhongsong" panose="02010600040101010101" pitchFamily="2" charset="-122"/>
                <a:ea typeface="STZhongsong" panose="02010600040101010101" pitchFamily="2" charset="-122"/>
              </a:rPr>
              <a:t>nodejs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相關程式編寫及環境設定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buFontTx/>
              <a:buChar char="-"/>
            </a:pPr>
            <a:endParaRPr lang="en-US" altLang="zh-TW" sz="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主機和網頁互動設計</a:t>
            </a:r>
            <a:endParaRPr lang="en-US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buFontTx/>
              <a:buChar char="-"/>
            </a:pPr>
            <a:endParaRPr lang="en-US" altLang="zh-TW" sz="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視覺優化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(</a:t>
            </a:r>
            <a:r>
              <a:rPr lang="en-US" altLang="zh-TW" dirty="0" err="1">
                <a:latin typeface="STZhongsong" panose="02010600040101010101" pitchFamily="2" charset="-122"/>
                <a:ea typeface="STZhongsong" panose="02010600040101010101" pitchFamily="2" charset="-122"/>
              </a:rPr>
              <a:t>css</a:t>
            </a:r>
            <a:r>
              <a:rPr lang="en-US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)</a:t>
            </a:r>
            <a:endParaRPr lang="zh-TW" altLang="zh-TW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15A1276-BE8A-492B-82A6-8614284E512B}"/>
              </a:ext>
            </a:extLst>
          </p:cNvPr>
          <p:cNvSpPr txBox="1"/>
          <p:nvPr/>
        </p:nvSpPr>
        <p:spPr>
          <a:xfrm>
            <a:off x="1164977" y="5257800"/>
            <a:ext cx="767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latin typeface="STZhongsong" panose="02010600040101010101" pitchFamily="2" charset="-122"/>
                <a:ea typeface="STZhongsong" panose="02010600040101010101" pitchFamily="2" charset="-122"/>
              </a:rPr>
              <a:t>※</a:t>
            </a:r>
            <a:r>
              <a:rPr lang="zh-TW" altLang="zh-TW">
                <a:latin typeface="STZhongsong" panose="02010600040101010101" pitchFamily="2" charset="-122"/>
                <a:ea typeface="STZhongsong" panose="02010600040101010101" pitchFamily="2" charset="-122"/>
              </a:rPr>
              <a:t>雖然</a:t>
            </a:r>
            <a:r>
              <a:rPr lang="zh-TW" altLang="zh-TW" dirty="0">
                <a:latin typeface="STZhongsong" panose="02010600040101010101" pitchFamily="2" charset="-122"/>
                <a:ea typeface="STZhongsong" panose="02010600040101010101" pitchFamily="2" charset="-122"/>
              </a:rPr>
              <a:t>有主要負責的部分，但全部的排版及設計都有經過兩個人的討論</a:t>
            </a:r>
          </a:p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1504612" y="6341478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34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1251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5180C5F-FC6D-4244-8701-F16D030A4390}"/>
              </a:ext>
            </a:extLst>
          </p:cNvPr>
          <p:cNvSpPr txBox="1"/>
          <p:nvPr/>
        </p:nvSpPr>
        <p:spPr>
          <a:xfrm>
            <a:off x="1141412" y="685800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Tools &amp; Env</a:t>
            </a:r>
            <a:endParaRPr lang="zh-TW" altLang="en-US" sz="4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B2939E7-1E6C-4865-B896-893FAE49A54B}"/>
              </a:ext>
            </a:extLst>
          </p:cNvPr>
          <p:cNvSpPr txBox="1"/>
          <p:nvPr/>
        </p:nvSpPr>
        <p:spPr>
          <a:xfrm>
            <a:off x="1154505" y="2521059"/>
            <a:ext cx="800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zh-TW" sz="2800" dirty="0"/>
              <a:t>html, </a:t>
            </a:r>
            <a:r>
              <a:rPr lang="en-US" altLang="zh-TW" sz="2800" dirty="0" err="1"/>
              <a:t>javascript</a:t>
            </a:r>
            <a:r>
              <a:rPr lang="en-US" altLang="zh-TW" sz="2800" dirty="0"/>
              <a:t>, </a:t>
            </a:r>
            <a:r>
              <a:rPr lang="en-US" altLang="zh-TW" sz="2800" dirty="0" err="1"/>
              <a:t>css</a:t>
            </a:r>
            <a:r>
              <a:rPr lang="en-US" altLang="zh-TW" sz="2800" dirty="0"/>
              <a:t>, bat</a:t>
            </a:r>
          </a:p>
          <a:p>
            <a:pPr marL="457200" indent="-457200">
              <a:buFontTx/>
              <a:buChar char="-"/>
            </a:pPr>
            <a:endParaRPr lang="en-US" altLang="zh-TW" sz="2800" dirty="0"/>
          </a:p>
          <a:p>
            <a:pPr marL="457200" indent="-457200">
              <a:buFontTx/>
              <a:buChar char="-"/>
            </a:pPr>
            <a:endParaRPr lang="en-US" altLang="zh-TW" sz="2800" dirty="0"/>
          </a:p>
          <a:p>
            <a:pPr marL="457200" indent="-457200">
              <a:buFontTx/>
              <a:buChar char="-"/>
            </a:pPr>
            <a:r>
              <a:rPr lang="en-US" altLang="zh-TW" sz="2800" dirty="0"/>
              <a:t>VS code, Notepad++, Node </a:t>
            </a:r>
            <a:r>
              <a:rPr lang="en-US" altLang="zh-TW" sz="2800" dirty="0" err="1"/>
              <a:t>js</a:t>
            </a:r>
            <a:r>
              <a:rPr lang="en-US" altLang="zh-TW" sz="2800" dirty="0"/>
              <a:t>, OS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504612" y="6341478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4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9919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5180C5F-FC6D-4244-8701-F16D030A4390}"/>
              </a:ext>
            </a:extLst>
          </p:cNvPr>
          <p:cNvSpPr txBox="1"/>
          <p:nvPr/>
        </p:nvSpPr>
        <p:spPr>
          <a:xfrm>
            <a:off x="1141412" y="685800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Outline</a:t>
            </a:r>
            <a:endParaRPr lang="zh-TW" altLang="en-US" sz="4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B2939E7-1E6C-4865-B896-893FAE49A54B}"/>
              </a:ext>
            </a:extLst>
          </p:cNvPr>
          <p:cNvSpPr txBox="1"/>
          <p:nvPr/>
        </p:nvSpPr>
        <p:spPr>
          <a:xfrm>
            <a:off x="1137407" y="2078773"/>
            <a:ext cx="8001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</a:rPr>
              <a:t>Tools &amp; Env</a:t>
            </a:r>
          </a:p>
          <a:p>
            <a:pPr marL="342900" indent="-342900">
              <a:buFontTx/>
              <a:buAutoNum type="arabicPeriod"/>
            </a:pPr>
            <a:endParaRPr lang="en-US" altLang="zh-TW" sz="28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zh-TW" sz="2800" dirty="0"/>
              <a:t>Flow</a:t>
            </a:r>
          </a:p>
          <a:p>
            <a:pPr marL="342900" indent="-342900">
              <a:buAutoNum type="arabicPeriod"/>
            </a:pPr>
            <a:endParaRPr lang="en-US" altLang="zh-TW" sz="28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</a:rPr>
              <a:t>Functionality &amp; Coding Structure</a:t>
            </a:r>
          </a:p>
          <a:p>
            <a:pPr marL="342900" indent="-342900">
              <a:buAutoNum type="arabicPeriod"/>
            </a:pPr>
            <a:endParaRPr lang="en-US" altLang="zh-TW" sz="28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</a:rPr>
              <a:t>4. Demo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504612" y="6341478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5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8440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5180C5F-FC6D-4244-8701-F16D030A4390}"/>
              </a:ext>
            </a:extLst>
          </p:cNvPr>
          <p:cNvSpPr txBox="1"/>
          <p:nvPr/>
        </p:nvSpPr>
        <p:spPr>
          <a:xfrm>
            <a:off x="1141412" y="685800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Flow</a:t>
            </a:r>
            <a:endParaRPr lang="zh-TW" altLang="en-US" sz="4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3D91B13-D948-416D-B84D-0683E1572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812" y="1649993"/>
            <a:ext cx="8394948" cy="452220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1504612" y="6341478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6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3118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5180C5F-FC6D-4244-8701-F16D030A4390}"/>
              </a:ext>
            </a:extLst>
          </p:cNvPr>
          <p:cNvSpPr txBox="1"/>
          <p:nvPr/>
        </p:nvSpPr>
        <p:spPr>
          <a:xfrm>
            <a:off x="1141412" y="685800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Outline</a:t>
            </a:r>
            <a:endParaRPr lang="zh-TW" altLang="en-US" sz="4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B2939E7-1E6C-4865-B896-893FAE49A54B}"/>
              </a:ext>
            </a:extLst>
          </p:cNvPr>
          <p:cNvSpPr txBox="1"/>
          <p:nvPr/>
        </p:nvSpPr>
        <p:spPr>
          <a:xfrm>
            <a:off x="1137407" y="2078773"/>
            <a:ext cx="8001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</a:rPr>
              <a:t>Tools &amp; Env</a:t>
            </a:r>
          </a:p>
          <a:p>
            <a:pPr marL="342900" indent="-342900">
              <a:buFontTx/>
              <a:buAutoNum type="arabicPeriod"/>
            </a:pPr>
            <a:endParaRPr lang="en-US" altLang="zh-TW" sz="28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</a:rPr>
              <a:t>Flow</a:t>
            </a:r>
          </a:p>
          <a:p>
            <a:pPr marL="342900" indent="-342900">
              <a:buAutoNum type="arabicPeriod"/>
            </a:pPr>
            <a:endParaRPr lang="en-US" altLang="zh-TW" sz="28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zh-TW" sz="2800" dirty="0"/>
              <a:t>Functionality &amp; Coding Structure</a:t>
            </a:r>
          </a:p>
          <a:p>
            <a:pPr marL="342900" indent="-342900">
              <a:buAutoNum type="arabicPeriod"/>
            </a:pPr>
            <a:endParaRPr lang="en-US" altLang="zh-TW" sz="28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</a:rPr>
              <a:t>4. Demo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504612" y="6341478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7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9281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5180C5F-FC6D-4244-8701-F16D030A4390}"/>
              </a:ext>
            </a:extLst>
          </p:cNvPr>
          <p:cNvSpPr txBox="1"/>
          <p:nvPr/>
        </p:nvSpPr>
        <p:spPr>
          <a:xfrm>
            <a:off x="1141412" y="6858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Functionality &amp; Coding Structure</a:t>
            </a:r>
            <a:endParaRPr lang="zh-TW" altLang="en-US" sz="4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B2939E7-1E6C-4865-B896-893FAE49A54B}"/>
              </a:ext>
            </a:extLst>
          </p:cNvPr>
          <p:cNvSpPr txBox="1"/>
          <p:nvPr/>
        </p:nvSpPr>
        <p:spPr>
          <a:xfrm>
            <a:off x="1137407" y="2078773"/>
            <a:ext cx="8001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800" dirty="0"/>
              <a:t> Coverage =&gt; start.html</a:t>
            </a:r>
          </a:p>
          <a:p>
            <a:pPr marL="342900" indent="-342900">
              <a:buAutoNum type="arabicPeriod"/>
            </a:pPr>
            <a:endParaRPr lang="en-US" altLang="zh-TW" sz="2800" dirty="0"/>
          </a:p>
          <a:p>
            <a:pPr marL="342900" indent="-342900">
              <a:buFontTx/>
              <a:buAutoNum type="arabicPeriod"/>
            </a:pPr>
            <a:r>
              <a:rPr lang="en-US" altLang="zh-TW" sz="2800" dirty="0"/>
              <a:t> Transmission =&gt; enter.html / hw.html</a:t>
            </a:r>
          </a:p>
          <a:p>
            <a:pPr marL="342900" indent="-342900">
              <a:buFontTx/>
              <a:buAutoNum type="arabicPeriod"/>
            </a:pPr>
            <a:endParaRPr lang="en-US" altLang="zh-TW" sz="2800" dirty="0"/>
          </a:p>
          <a:p>
            <a:pPr marL="342900" indent="-342900">
              <a:buAutoNum type="arabicPeriod"/>
            </a:pPr>
            <a:r>
              <a:rPr lang="en-US" altLang="zh-TW" sz="2800" dirty="0"/>
              <a:t> Game =&gt; game.html</a:t>
            </a:r>
          </a:p>
          <a:p>
            <a:pPr marL="342900" indent="-342900">
              <a:buAutoNum type="arabicPeriod"/>
            </a:pPr>
            <a:endParaRPr lang="en-US" altLang="zh-TW" sz="2800" dirty="0"/>
          </a:p>
          <a:p>
            <a:pPr marL="342900" indent="-342900">
              <a:buAutoNum type="arabicPeriod"/>
            </a:pPr>
            <a:r>
              <a:rPr lang="en-US" altLang="zh-TW" sz="2800" dirty="0"/>
              <a:t> Animal Image Reverse Search =&gt; Search.html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504612" y="6341478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8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6195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5180C5F-FC6D-4244-8701-F16D030A4390}"/>
              </a:ext>
            </a:extLst>
          </p:cNvPr>
          <p:cNvSpPr txBox="1"/>
          <p:nvPr/>
        </p:nvSpPr>
        <p:spPr>
          <a:xfrm>
            <a:off x="1141412" y="685800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Functionality</a:t>
            </a:r>
            <a:endParaRPr lang="zh-TW" altLang="en-US" sz="4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B2939E7-1E6C-4865-B896-893FAE49A54B}"/>
              </a:ext>
            </a:extLst>
          </p:cNvPr>
          <p:cNvSpPr txBox="1"/>
          <p:nvPr/>
        </p:nvSpPr>
        <p:spPr>
          <a:xfrm>
            <a:off x="1137407" y="2078773"/>
            <a:ext cx="8001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800" dirty="0"/>
              <a:t> Coverage =&gt; start.html</a:t>
            </a:r>
          </a:p>
          <a:p>
            <a:pPr marL="342900" indent="-342900">
              <a:buAutoNum type="arabicPeriod"/>
            </a:pPr>
            <a:endParaRPr lang="en-US" altLang="zh-TW" sz="2800" dirty="0"/>
          </a:p>
          <a:p>
            <a:pPr marL="342900" indent="-342900">
              <a:buFontTx/>
              <a:buAutoNum type="arabicPeriod"/>
            </a:pP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</a:rPr>
              <a:t> Transmission =&gt; enter.html / hw.html</a:t>
            </a:r>
          </a:p>
          <a:p>
            <a:pPr marL="342900" indent="-342900">
              <a:buFontTx/>
              <a:buAutoNum type="arabicPeriod"/>
            </a:pPr>
            <a:endParaRPr lang="en-US" altLang="zh-TW" sz="28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</a:rPr>
              <a:t> Game =&gt; game.html</a:t>
            </a:r>
          </a:p>
          <a:p>
            <a:pPr marL="342900" indent="-342900">
              <a:buAutoNum type="arabicPeriod"/>
            </a:pPr>
            <a:endParaRPr lang="en-US" altLang="zh-TW" sz="28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zh-TW" sz="2800" dirty="0">
                <a:solidFill>
                  <a:schemeClr val="bg2">
                    <a:lumMod val="90000"/>
                  </a:schemeClr>
                </a:solidFill>
              </a:rPr>
              <a:t> Animal Image Reverse Search =&gt; Search.html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BD80D0-04D4-4E01-B49D-710C1C3DA4A0}"/>
              </a:ext>
            </a:extLst>
          </p:cNvPr>
          <p:cNvSpPr txBox="1"/>
          <p:nvPr/>
        </p:nvSpPr>
        <p:spPr>
          <a:xfrm>
            <a:off x="1141412" y="6858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Functionality &amp; Coding Structure</a:t>
            </a:r>
            <a:endParaRPr lang="zh-TW" altLang="en-US" sz="4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1504612" y="6341478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9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7009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商務對比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70162_TF02895266.potx" id="{E7A2D77C-90CA-4818-B0E1-7532CEA4E47A}" vid="{756E39B5-6AF3-456E-ABD3-FE8E7DEA79F9}"/>
    </a:ext>
  </a:extLst>
</a:theme>
</file>

<file path=ppt/theme/theme2.xml><?xml version="1.0" encoding="utf-8"?>
<a:theme xmlns:a="http://schemas.openxmlformats.org/drawingml/2006/main" name="Office 佈景主題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220E13-D325-4A9E-AA7A-0D1409275EB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商務對比簡報 (寬螢幕)</Template>
  <TotalTime>249</TotalTime>
  <Words>781</Words>
  <Application>Microsoft Office PowerPoint</Application>
  <PresentationFormat>自訂</PresentationFormat>
  <Paragraphs>291</Paragraphs>
  <Slides>34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1" baseType="lpstr">
      <vt:lpstr>STFangsong</vt:lpstr>
      <vt:lpstr>STZhongsong</vt:lpstr>
      <vt:lpstr>微軟正黑體</vt:lpstr>
      <vt:lpstr>新細明體</vt:lpstr>
      <vt:lpstr>Arial</vt:lpstr>
      <vt:lpstr>Franklin Gothic Medium</vt:lpstr>
      <vt:lpstr>商務對比 16x9</vt:lpstr>
      <vt:lpstr>JS Final Project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標題版面配置</dc:title>
  <dc:creator>Jinson Wu</dc:creator>
  <cp:lastModifiedBy>Jinson Wu</cp:lastModifiedBy>
  <cp:revision>156</cp:revision>
  <dcterms:created xsi:type="dcterms:W3CDTF">2021-01-11T10:22:38Z</dcterms:created>
  <dcterms:modified xsi:type="dcterms:W3CDTF">2021-01-12T02:26:48Z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